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85487-905B-4424-AE36-8D25BFB2F53C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BA0C2-80ED-4AA9-8E76-2A9907385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0EB7B-80F0-4A53-BB34-57C3A4F47AF5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BB24-1512-4E17-8CFE-AF9C91FF15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91912-0DB8-41F4-B549-E8B53A1AC569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AA1DB-04B7-423C-845C-D7E44C62D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3FEEF-E4E2-4AAC-B391-8D0EC3CA755E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3302-F964-481C-A5BA-BB5F74502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3CF8-E6C3-4173-AE5F-E8AA5BFB50CB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083E-BC0D-4BAF-8E98-CF1A1B20B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7D9C-2D6C-4042-B103-4BD3C7D5A6B9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A0C4D-1C32-4412-8B4F-975CD64F0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5F47F-8930-4249-B90D-678A917204E6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1AF7-CE7B-4A8E-B8DA-753D200EB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9096-E82C-4B36-9C35-01FC2800701A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E6EE-9A40-4C21-9400-E759BE66F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E652-0372-460F-84EC-24615820F060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77E08-0D81-4E4B-A6AC-53C962A66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E454-E9A5-47A3-BE00-9E9936377504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A621C-99F9-4E45-AB52-146E21D6B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705FC-342B-4218-ACE5-58669B725BD0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0F0AF-6D05-4317-9DDC-8D8622251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58C8C2-58CE-40F7-8ED8-97A6E0930E56}" type="datetimeFigureOut">
              <a:rPr lang="ru-RU"/>
              <a:pPr>
                <a:defRPr/>
              </a:pPr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06E006-FA64-41C0-A460-8CFE9EA5D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liparts.getbb.ru/viewtopic.php?f=13&amp;t=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714500"/>
          </a:xfrm>
        </p:spPr>
        <p:txBody>
          <a:bodyPr/>
          <a:lstStyle/>
          <a:p>
            <a:r>
              <a:rPr lang="ru-RU" smtClean="0">
                <a:solidFill>
                  <a:schemeClr val="tx2"/>
                </a:solidFill>
              </a:rPr>
              <a:t>Страна Грамматика: глагол </a:t>
            </a:r>
            <a:r>
              <a:rPr lang="en-US" smtClean="0">
                <a:solidFill>
                  <a:schemeClr val="tx2"/>
                </a:solidFill>
              </a:rPr>
              <a:t>have got </a:t>
            </a:r>
            <a:r>
              <a:rPr lang="ru-RU" smtClean="0">
                <a:solidFill>
                  <a:schemeClr val="tx2"/>
                </a:solidFill>
              </a:rPr>
              <a:t>в настоящем времени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8344" y="3500438"/>
            <a:ext cx="104056" cy="72578"/>
          </a:xfrm>
        </p:spPr>
        <p:txBody>
          <a:bodyPr rtlCol="0">
            <a:normAutofit fontScale="250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75" y="1428750"/>
            <a:ext cx="7215188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My brother and I have got a funny puppy.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50" y="3143250"/>
            <a:ext cx="714375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Have you got a funny puppy?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813" y="5072063"/>
            <a:ext cx="7286625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Have your friend got a funny puppy?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Чтобы сказать, что у тебя чего-то нет, тебе понадобится слово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70C0"/>
                </a:solidFill>
              </a:rPr>
              <a:t>Оно обязательно должно стоять между словами </a:t>
            </a:r>
            <a:r>
              <a:rPr lang="en-US" b="1" dirty="0" smtClean="0">
                <a:solidFill>
                  <a:srgbClr val="C00000"/>
                </a:solidFill>
              </a:rPr>
              <a:t>have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и </a:t>
            </a:r>
            <a:r>
              <a:rPr lang="en-US" b="1" dirty="0" smtClean="0">
                <a:solidFill>
                  <a:srgbClr val="C00000"/>
                </a:solidFill>
              </a:rPr>
              <a:t>got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70C0"/>
                </a:solidFill>
              </a:rPr>
              <a:t>или между словами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has </a:t>
            </a:r>
            <a:r>
              <a:rPr lang="ru-RU" dirty="0" smtClean="0">
                <a:solidFill>
                  <a:srgbClr val="0070C0"/>
                </a:solidFill>
              </a:rPr>
              <a:t>и </a:t>
            </a:r>
            <a:r>
              <a:rPr lang="en-US" b="1" dirty="0" smtClean="0">
                <a:solidFill>
                  <a:srgbClr val="C00000"/>
                </a:solidFill>
              </a:rPr>
              <a:t>got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I have not got a dog.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Mike has not got a sister.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Кратко это выглядит так: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haven’t got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hasn’t got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Помоги слову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встать на свое место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We have                got a house.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Tom has                  got a robot.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They have                got classes.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She has                     got a kitten.      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6715125" y="1643063"/>
            <a:ext cx="1414463" cy="71437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not</a:t>
            </a:r>
            <a:endParaRPr lang="ru-RU" sz="2400" b="1" dirty="0"/>
          </a:p>
        </p:txBody>
      </p:sp>
      <p:sp>
        <p:nvSpPr>
          <p:cNvPr id="5" name="Облако 4"/>
          <p:cNvSpPr/>
          <p:nvPr/>
        </p:nvSpPr>
        <p:spPr>
          <a:xfrm>
            <a:off x="6929438" y="3000375"/>
            <a:ext cx="1414462" cy="571500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not</a:t>
            </a:r>
            <a:endParaRPr lang="ru-RU" b="1" dirty="0"/>
          </a:p>
        </p:txBody>
      </p:sp>
      <p:sp>
        <p:nvSpPr>
          <p:cNvPr id="6" name="Капля 5"/>
          <p:cNvSpPr/>
          <p:nvPr/>
        </p:nvSpPr>
        <p:spPr>
          <a:xfrm>
            <a:off x="7072313" y="3929063"/>
            <a:ext cx="914400" cy="642937"/>
          </a:xfrm>
          <a:prstGeom prst="teardrop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not</a:t>
            </a:r>
            <a:endParaRPr lang="ru-RU" b="1" dirty="0"/>
          </a:p>
        </p:txBody>
      </p:sp>
      <p:sp>
        <p:nvSpPr>
          <p:cNvPr id="7" name="Пятно 2 6"/>
          <p:cNvSpPr/>
          <p:nvPr/>
        </p:nvSpPr>
        <p:spPr>
          <a:xfrm>
            <a:off x="6786563" y="5000625"/>
            <a:ext cx="1357312" cy="914400"/>
          </a:xfrm>
          <a:prstGeom prst="irregularSeal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not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198 -0.03171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0023 L -0.54774 -0.0317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0" y="-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14815E-6 L -0.51962 -0.02107 " pathEditMode="relative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7.03704E-6 L -0.5356 -0.03148 " pathEditMode="relative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Еще ты можешь кратко отвечать на вопросы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Have you got a bike?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Has he got a bike?</a:t>
            </a:r>
          </a:p>
        </p:txBody>
      </p:sp>
      <p:sp>
        <p:nvSpPr>
          <p:cNvPr id="25603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</a:t>
            </a:r>
          </a:p>
          <a:p>
            <a:pPr>
              <a:buFont typeface="Arial" charset="0"/>
              <a:buNone/>
            </a:pPr>
            <a:r>
              <a:rPr lang="en-US" smtClean="0"/>
              <a:t>     Yes, I have.</a:t>
            </a:r>
          </a:p>
          <a:p>
            <a:pPr>
              <a:buFont typeface="Arial" charset="0"/>
              <a:buNone/>
            </a:pPr>
            <a:r>
              <a:rPr lang="en-US" smtClean="0"/>
              <a:t>     No, I haven’t.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     </a:t>
            </a:r>
          </a:p>
          <a:p>
            <a:pPr>
              <a:buFont typeface="Arial" charset="0"/>
              <a:buNone/>
            </a:pPr>
            <a:r>
              <a:rPr lang="en-US" smtClean="0"/>
              <a:t>       Yes, he has.</a:t>
            </a:r>
          </a:p>
          <a:p>
            <a:pPr>
              <a:buFont typeface="Arial" charset="0"/>
              <a:buNone/>
            </a:pPr>
            <a:r>
              <a:rPr lang="en-US" smtClean="0"/>
              <a:t>        No, he hasn’t.</a:t>
            </a:r>
            <a:endParaRPr lang="ru-RU" smtClean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4429125" y="2071688"/>
            <a:ext cx="642938" cy="2057400"/>
          </a:xfrm>
          <a:prstGeom prst="leftBrace">
            <a:avLst>
              <a:gd name="adj1" fmla="val 2897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4214813" y="4500563"/>
            <a:ext cx="1143000" cy="16430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500"/>
            <a:ext cx="4038600" cy="5554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Выбери правильный ответ:</a:t>
            </a:r>
            <a:endParaRPr lang="en-US" b="1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Has Jack got a brother?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Have you got a computer?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26626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71500"/>
            <a:ext cx="4038600" cy="5554663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3" y="714375"/>
            <a:ext cx="2571750" cy="7858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Yes, he has.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7750" y="2143125"/>
            <a:ext cx="2500313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No, he has.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29188" y="3786188"/>
            <a:ext cx="2500312" cy="7858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Yes, I have.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29188" y="5072063"/>
            <a:ext cx="2643187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No, I have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4000500" y="785813"/>
            <a:ext cx="714375" cy="22145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929063" y="3643313"/>
            <a:ext cx="857250" cy="2428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Источники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u="sng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://cliparts.getbb.ru/viewtopic.php?f=13&amp;t=3</a:t>
            </a:r>
            <a:endParaRPr lang="ru-RU" dirty="0" smtClean="0"/>
          </a:p>
          <a:p>
            <a:pPr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mtClean="0">
                <a:solidFill>
                  <a:schemeClr val="tx2"/>
                </a:solidFill>
              </a:rPr>
              <a:t>Мы употребляем глагол </a:t>
            </a:r>
            <a:r>
              <a:rPr lang="en-US" smtClean="0">
                <a:solidFill>
                  <a:schemeClr val="tx2"/>
                </a:solidFill>
              </a:rPr>
              <a:t>have got </a:t>
            </a:r>
            <a:r>
              <a:rPr lang="ru-RU" smtClean="0">
                <a:solidFill>
                  <a:schemeClr val="tx2"/>
                </a:solidFill>
              </a:rPr>
              <a:t>(иметь)</a:t>
            </a:r>
          </a:p>
          <a:p>
            <a:pPr algn="ctr">
              <a:buFont typeface="Arial" charset="0"/>
              <a:buNone/>
            </a:pPr>
            <a:r>
              <a:rPr lang="ru-RU" smtClean="0">
                <a:solidFill>
                  <a:schemeClr val="tx2"/>
                </a:solidFill>
              </a:rPr>
              <a:t>для выражения принадлежности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chemeClr val="tx2"/>
                </a:solidFill>
              </a:rPr>
              <a:t>(когда нам нужно сказать, что у кого-то что-то есть)</a:t>
            </a:r>
          </a:p>
          <a:p>
            <a:pPr algn="ctr">
              <a:buFont typeface="Arial" charset="0"/>
              <a:buNone/>
            </a:pPr>
            <a:r>
              <a:rPr lang="en-US" b="1" smtClean="0">
                <a:solidFill>
                  <a:srgbClr val="002060"/>
                </a:solidFill>
              </a:rPr>
              <a:t>I have got a toy.</a:t>
            </a:r>
          </a:p>
          <a:p>
            <a:pPr algn="ctr">
              <a:buFont typeface="Arial" charset="0"/>
              <a:buNone/>
            </a:pPr>
            <a:r>
              <a:rPr lang="en-US" b="1" smtClean="0">
                <a:solidFill>
                  <a:srgbClr val="002060"/>
                </a:solidFill>
              </a:rPr>
              <a:t>She has got a book.</a:t>
            </a:r>
            <a:endParaRPr lang="ru-RU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Ты заметил, что глаголы немного отличаются?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ru-RU" smtClean="0">
                <a:solidFill>
                  <a:schemeClr val="tx2"/>
                </a:solidFill>
              </a:rPr>
              <a:t>Глагол </a:t>
            </a:r>
            <a:r>
              <a:rPr lang="en-US" b="1" smtClean="0">
                <a:solidFill>
                  <a:schemeClr val="tx2"/>
                </a:solidFill>
              </a:rPr>
              <a:t>have got</a:t>
            </a:r>
            <a:r>
              <a:rPr lang="ru-RU" b="1" smtClean="0">
                <a:solidFill>
                  <a:schemeClr val="tx2"/>
                </a:solidFill>
              </a:rPr>
              <a:t> </a:t>
            </a:r>
            <a:r>
              <a:rPr lang="ru-RU" smtClean="0">
                <a:solidFill>
                  <a:schemeClr val="tx2"/>
                </a:solidFill>
              </a:rPr>
              <a:t>мы используем с местоимениями </a:t>
            </a:r>
            <a:r>
              <a:rPr lang="en-US" b="1" smtClean="0">
                <a:solidFill>
                  <a:schemeClr val="tx2"/>
                </a:solidFill>
              </a:rPr>
              <a:t>I</a:t>
            </a:r>
            <a:r>
              <a:rPr lang="en-US" smtClean="0">
                <a:solidFill>
                  <a:schemeClr val="tx2"/>
                </a:solidFill>
              </a:rPr>
              <a:t>, </a:t>
            </a:r>
            <a:r>
              <a:rPr lang="en-US" b="1" smtClean="0">
                <a:solidFill>
                  <a:schemeClr val="tx2"/>
                </a:solidFill>
              </a:rPr>
              <a:t>we</a:t>
            </a:r>
            <a:r>
              <a:rPr lang="en-US" smtClean="0">
                <a:solidFill>
                  <a:schemeClr val="tx2"/>
                </a:solidFill>
              </a:rPr>
              <a:t>, </a:t>
            </a:r>
            <a:r>
              <a:rPr lang="en-US" b="1" smtClean="0">
                <a:solidFill>
                  <a:schemeClr val="tx2"/>
                </a:solidFill>
              </a:rPr>
              <a:t>you</a:t>
            </a:r>
            <a:r>
              <a:rPr lang="en-US" smtClean="0">
                <a:solidFill>
                  <a:schemeClr val="tx2"/>
                </a:solidFill>
              </a:rPr>
              <a:t>, </a:t>
            </a:r>
            <a:r>
              <a:rPr lang="en-US" b="1" smtClean="0">
                <a:solidFill>
                  <a:schemeClr val="tx2"/>
                </a:solidFill>
              </a:rPr>
              <a:t>they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ru-RU" smtClean="0">
                <a:solidFill>
                  <a:schemeClr val="tx2"/>
                </a:solidFill>
              </a:rPr>
              <a:t>Глагол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 b="1" smtClean="0">
                <a:solidFill>
                  <a:schemeClr val="tx2"/>
                </a:solidFill>
              </a:rPr>
              <a:t>has got </a:t>
            </a:r>
            <a:r>
              <a:rPr lang="ru-RU" smtClean="0">
                <a:solidFill>
                  <a:schemeClr val="tx2"/>
                </a:solidFill>
              </a:rPr>
              <a:t>мы используем с местоимениями </a:t>
            </a:r>
            <a:r>
              <a:rPr lang="en-US" b="1" smtClean="0">
                <a:solidFill>
                  <a:schemeClr val="tx2"/>
                </a:solidFill>
              </a:rPr>
              <a:t>he</a:t>
            </a:r>
            <a:r>
              <a:rPr lang="en-US" smtClean="0">
                <a:solidFill>
                  <a:schemeClr val="tx2"/>
                </a:solidFill>
              </a:rPr>
              <a:t>, </a:t>
            </a:r>
            <a:r>
              <a:rPr lang="en-US" b="1" smtClean="0">
                <a:solidFill>
                  <a:schemeClr val="tx2"/>
                </a:solidFill>
              </a:rPr>
              <a:t>she</a:t>
            </a:r>
            <a:r>
              <a:rPr lang="en-US" smtClean="0">
                <a:solidFill>
                  <a:schemeClr val="tx2"/>
                </a:solidFill>
              </a:rPr>
              <a:t>, </a:t>
            </a:r>
            <a:r>
              <a:rPr lang="en-US" b="1" smtClean="0">
                <a:solidFill>
                  <a:schemeClr val="tx2"/>
                </a:solidFill>
              </a:rPr>
              <a:t>it</a:t>
            </a:r>
            <a:endParaRPr lang="ru-RU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Вот так это выглядит в таблице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85928"/>
          <a:ext cx="8229600" cy="45005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14800"/>
                <a:gridCol w="4114800"/>
              </a:tblGrid>
              <a:tr h="56257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Полная форма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Краткая форма</a:t>
                      </a:r>
                      <a:endParaRPr lang="ru-RU" sz="2400" dirty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</a:t>
                      </a:r>
                      <a:r>
                        <a:rPr lang="en-US" sz="2400" b="1" dirty="0" smtClean="0"/>
                        <a:t>have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I’ve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</a:t>
                      </a:r>
                      <a:r>
                        <a:rPr lang="en-US" sz="2400" b="1" dirty="0" smtClean="0"/>
                        <a:t>have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You’ve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 </a:t>
                      </a:r>
                      <a:r>
                        <a:rPr lang="en-US" sz="2400" b="1" dirty="0" smtClean="0"/>
                        <a:t>have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We’ve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They </a:t>
                      </a:r>
                      <a:r>
                        <a:rPr lang="en-US" sz="2400" b="1" dirty="0" smtClean="0"/>
                        <a:t>have got </a:t>
                      </a:r>
                      <a:r>
                        <a:rPr lang="en-US" sz="2400" dirty="0" smtClean="0"/>
                        <a:t>a 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They’ve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She </a:t>
                      </a:r>
                      <a:r>
                        <a:rPr lang="en-US" sz="2400" b="1" dirty="0" smtClean="0"/>
                        <a:t>has</a:t>
                      </a:r>
                      <a:r>
                        <a:rPr lang="en-US" sz="2400" b="1" baseline="0" dirty="0" smtClean="0"/>
                        <a:t> got </a:t>
                      </a:r>
                      <a:r>
                        <a:rPr lang="en-US" sz="2400" baseline="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She’s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 </a:t>
                      </a:r>
                      <a:r>
                        <a:rPr lang="en-US" sz="2400" b="1" dirty="0" smtClean="0"/>
                        <a:t>has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He’s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 smtClean="0"/>
                    </a:p>
                  </a:txBody>
                  <a:tcPr/>
                </a:tc>
              </a:tr>
              <a:tr h="5625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 </a:t>
                      </a:r>
                      <a:r>
                        <a:rPr lang="en-US" sz="2400" b="1" dirty="0" smtClean="0"/>
                        <a:t>has got </a:t>
                      </a:r>
                      <a:r>
                        <a:rPr lang="en-US" sz="2400" dirty="0" smtClean="0"/>
                        <a:t>a cat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It’s got</a:t>
                      </a:r>
                      <a:r>
                        <a:rPr lang="en-US" sz="2400" dirty="0" smtClean="0"/>
                        <a:t> a cat</a:t>
                      </a:r>
                      <a:endParaRPr lang="ru-RU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Проверим, как ты запомнил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Выбери правильное местоимение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</a:t>
            </a:r>
            <a:r>
              <a:rPr lang="en-US" dirty="0" smtClean="0">
                <a:solidFill>
                  <a:srgbClr val="002060"/>
                </a:solidFill>
              </a:rPr>
              <a:t>have got a toy.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have got a car.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has got a doll.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has got a ball.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                have got a computer.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1500188" y="2000250"/>
            <a:ext cx="1143000" cy="428625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He</a:t>
            </a:r>
            <a:endParaRPr lang="ru-RU" b="1" dirty="0"/>
          </a:p>
        </p:txBody>
      </p:sp>
      <p:sp>
        <p:nvSpPr>
          <p:cNvPr id="17" name="Облако 16"/>
          <p:cNvSpPr/>
          <p:nvPr/>
        </p:nvSpPr>
        <p:spPr>
          <a:xfrm>
            <a:off x="2857500" y="2000250"/>
            <a:ext cx="1071563" cy="357188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571625" y="2714625"/>
            <a:ext cx="928688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It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143250" y="2714625"/>
            <a:ext cx="928688" cy="357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They</a:t>
            </a:r>
            <a:endParaRPr lang="ru-RU" b="1" dirty="0"/>
          </a:p>
        </p:txBody>
      </p:sp>
      <p:sp>
        <p:nvSpPr>
          <p:cNvPr id="20" name="Шестиугольник 19"/>
          <p:cNvSpPr/>
          <p:nvPr/>
        </p:nvSpPr>
        <p:spPr>
          <a:xfrm>
            <a:off x="1500188" y="3500438"/>
            <a:ext cx="1060450" cy="428625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She</a:t>
            </a:r>
            <a:endParaRPr lang="ru-RU" b="1" dirty="0"/>
          </a:p>
        </p:txBody>
      </p:sp>
      <p:sp>
        <p:nvSpPr>
          <p:cNvPr id="21" name="Шестиугольник 20"/>
          <p:cNvSpPr/>
          <p:nvPr/>
        </p:nvSpPr>
        <p:spPr>
          <a:xfrm>
            <a:off x="3000375" y="3429000"/>
            <a:ext cx="1131888" cy="500063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We</a:t>
            </a:r>
            <a:endParaRPr lang="ru-RU" b="1" dirty="0"/>
          </a:p>
        </p:txBody>
      </p:sp>
      <p:sp>
        <p:nvSpPr>
          <p:cNvPr id="22" name="Волна 21"/>
          <p:cNvSpPr/>
          <p:nvPr/>
        </p:nvSpPr>
        <p:spPr>
          <a:xfrm>
            <a:off x="1357313" y="4214813"/>
            <a:ext cx="1357312" cy="428625"/>
          </a:xfrm>
          <a:prstGeom prst="wave">
            <a:avLst>
              <a:gd name="adj1" fmla="val 12500"/>
              <a:gd name="adj2" fmla="val 69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You</a:t>
            </a:r>
            <a:endParaRPr lang="ru-RU" b="1" dirty="0"/>
          </a:p>
        </p:txBody>
      </p:sp>
      <p:sp>
        <p:nvSpPr>
          <p:cNvPr id="23" name="Волна 22"/>
          <p:cNvSpPr/>
          <p:nvPr/>
        </p:nvSpPr>
        <p:spPr>
          <a:xfrm>
            <a:off x="3214688" y="4214813"/>
            <a:ext cx="914400" cy="485775"/>
          </a:xfrm>
          <a:prstGeom prst="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He</a:t>
            </a:r>
            <a:endParaRPr lang="ru-RU" b="1" dirty="0"/>
          </a:p>
        </p:txBody>
      </p:sp>
      <p:sp>
        <p:nvSpPr>
          <p:cNvPr id="24" name="Капля 23"/>
          <p:cNvSpPr/>
          <p:nvPr/>
        </p:nvSpPr>
        <p:spPr>
          <a:xfrm>
            <a:off x="1643063" y="4929188"/>
            <a:ext cx="842962" cy="428625"/>
          </a:xfrm>
          <a:prstGeom prst="teardro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You</a:t>
            </a:r>
            <a:endParaRPr lang="ru-RU" b="1" dirty="0"/>
          </a:p>
        </p:txBody>
      </p:sp>
      <p:sp>
        <p:nvSpPr>
          <p:cNvPr id="25" name="Капля 24"/>
          <p:cNvSpPr/>
          <p:nvPr/>
        </p:nvSpPr>
        <p:spPr>
          <a:xfrm>
            <a:off x="3143250" y="4929188"/>
            <a:ext cx="700088" cy="628650"/>
          </a:xfrm>
          <a:prstGeom prst="teardrop">
            <a:avLst>
              <a:gd name="adj" fmla="val 16101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It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70C0"/>
                </a:solidFill>
              </a:rPr>
              <a:t>Выбери правильный вариант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70C0"/>
                </a:solidFill>
              </a:rPr>
              <a:t>Jane                              got a black dog.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70C0"/>
                </a:solidFill>
              </a:rPr>
              <a:t>My parents                            got two children.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70C0"/>
                </a:solidFill>
              </a:rPr>
              <a:t>My friend and I                             got new bikes.</a:t>
            </a:r>
            <a:endParaRPr lang="ru-RU" smtClean="0">
              <a:solidFill>
                <a:srgbClr val="0070C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1357313" y="1643063"/>
            <a:ext cx="1071562" cy="9144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have</a:t>
            </a:r>
            <a:endParaRPr lang="ru-RU" b="1" dirty="0"/>
          </a:p>
        </p:txBody>
      </p:sp>
      <p:sp>
        <p:nvSpPr>
          <p:cNvPr id="5" name="Облако 4"/>
          <p:cNvSpPr/>
          <p:nvPr/>
        </p:nvSpPr>
        <p:spPr>
          <a:xfrm>
            <a:off x="2786063" y="1714500"/>
            <a:ext cx="928687" cy="714375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has</a:t>
            </a:r>
            <a:endParaRPr lang="ru-RU" b="1" dirty="0"/>
          </a:p>
        </p:txBody>
      </p:sp>
      <p:sp>
        <p:nvSpPr>
          <p:cNvPr id="6" name="Облако 5"/>
          <p:cNvSpPr/>
          <p:nvPr/>
        </p:nvSpPr>
        <p:spPr>
          <a:xfrm>
            <a:off x="2500313" y="2714625"/>
            <a:ext cx="1071562" cy="914400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has</a:t>
            </a:r>
            <a:endParaRPr lang="ru-RU" b="1" dirty="0"/>
          </a:p>
        </p:txBody>
      </p:sp>
      <p:sp>
        <p:nvSpPr>
          <p:cNvPr id="7" name="Облако 6"/>
          <p:cNvSpPr/>
          <p:nvPr/>
        </p:nvSpPr>
        <p:spPr>
          <a:xfrm>
            <a:off x="3786188" y="2714625"/>
            <a:ext cx="1000125" cy="914400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have</a:t>
            </a:r>
            <a:endParaRPr lang="ru-RU" b="1" dirty="0"/>
          </a:p>
        </p:txBody>
      </p:sp>
      <p:sp>
        <p:nvSpPr>
          <p:cNvPr id="8" name="Облако 7"/>
          <p:cNvSpPr/>
          <p:nvPr/>
        </p:nvSpPr>
        <p:spPr>
          <a:xfrm>
            <a:off x="3143250" y="4000500"/>
            <a:ext cx="928688" cy="985838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has</a:t>
            </a:r>
            <a:endParaRPr lang="ru-RU" b="1" dirty="0"/>
          </a:p>
        </p:txBody>
      </p:sp>
      <p:sp>
        <p:nvSpPr>
          <p:cNvPr id="9" name="Облако 8"/>
          <p:cNvSpPr/>
          <p:nvPr/>
        </p:nvSpPr>
        <p:spPr>
          <a:xfrm>
            <a:off x="4214813" y="4000500"/>
            <a:ext cx="1071562" cy="914400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have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Теперь научимся задавать вопросы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solidFill>
                  <a:schemeClr val="accent1"/>
                </a:solidFill>
              </a:rPr>
              <a:t>Для этого нам надо подлежащее поменять местами со словом </a:t>
            </a:r>
            <a:r>
              <a:rPr lang="en-US" b="1" smtClean="0">
                <a:solidFill>
                  <a:schemeClr val="accent1"/>
                </a:solidFill>
              </a:rPr>
              <a:t>have</a:t>
            </a:r>
            <a:r>
              <a:rPr lang="ru-RU" b="1" smtClean="0">
                <a:solidFill>
                  <a:schemeClr val="accent1"/>
                </a:solidFill>
              </a:rPr>
              <a:t> </a:t>
            </a:r>
            <a:r>
              <a:rPr lang="ru-RU" smtClean="0">
                <a:solidFill>
                  <a:schemeClr val="accent1"/>
                </a:solidFill>
              </a:rPr>
              <a:t>или словом </a:t>
            </a:r>
            <a:r>
              <a:rPr lang="en-US" b="1" smtClean="0">
                <a:solidFill>
                  <a:schemeClr val="accent1"/>
                </a:solidFill>
              </a:rPr>
              <a:t>has</a:t>
            </a:r>
            <a:r>
              <a:rPr lang="ru-RU" smtClean="0">
                <a:solidFill>
                  <a:schemeClr val="accent1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chemeClr val="accent1"/>
                </a:solidFill>
              </a:rPr>
              <a:t>Было так: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They have </a:t>
            </a:r>
            <a:r>
              <a:rPr lang="en-US" smtClean="0">
                <a:solidFill>
                  <a:srgbClr val="FF0000"/>
                </a:solidFill>
              </a:rPr>
              <a:t>got red balls.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chemeClr val="accent1"/>
                </a:solidFill>
              </a:rPr>
              <a:t>Стало так: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Have they </a:t>
            </a:r>
            <a:r>
              <a:rPr lang="en-US" smtClean="0">
                <a:solidFill>
                  <a:srgbClr val="FF0000"/>
                </a:solidFill>
              </a:rPr>
              <a:t>got red balls?</a:t>
            </a:r>
            <a:endParaRPr lang="ru-RU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Попробуй сам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>
                <a:solidFill>
                  <a:srgbClr val="0070C0"/>
                </a:solidFill>
              </a:rPr>
              <a:t>Поменяй кирпичики местами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0070C0"/>
                </a:solidFill>
              </a:rPr>
              <a:t>                                        </a:t>
            </a:r>
            <a:r>
              <a:rPr lang="en-US" smtClean="0">
                <a:solidFill>
                  <a:srgbClr val="0070C0"/>
                </a:solidFill>
              </a:rPr>
              <a:t>got a new toy.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70C0"/>
                </a:solidFill>
              </a:rPr>
              <a:t>                                        got a funny puppy.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70C0"/>
                </a:solidFill>
              </a:rPr>
              <a:t>                                         got nice cards.</a:t>
            </a:r>
            <a:endParaRPr lang="ru-RU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endParaRPr lang="ru-RU" sz="280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0070C0"/>
                </a:solidFill>
              </a:rPr>
              <a:t>И, конечно, не забудь знак вопроса в конце предложения и заглавную букву в начале.</a:t>
            </a:r>
            <a:endParaRPr lang="en-US" sz="280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endParaRPr lang="en-US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2286000"/>
            <a:ext cx="1200150" cy="5715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They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313" y="2286000"/>
            <a:ext cx="1214437" cy="5715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have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75" y="3357563"/>
            <a:ext cx="1000125" cy="5000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He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71750" y="3357563"/>
            <a:ext cx="1200150" cy="5000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has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813" y="4714875"/>
            <a:ext cx="1071562" cy="5000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We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71750" y="4714875"/>
            <a:ext cx="1128713" cy="5000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have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Найди правильные предложения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2938" y="1785938"/>
            <a:ext cx="671512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Jane have got a green frog.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75" y="3214688"/>
            <a:ext cx="671512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Has Jane got a green frog?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813" y="4643438"/>
            <a:ext cx="6858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Jane has got a green frog.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522</Words>
  <Application>Microsoft Office PowerPoint</Application>
  <PresentationFormat>Экран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Страна Грамматика: глагол have got в настоящем времени</vt:lpstr>
      <vt:lpstr>Презентация PowerPoint</vt:lpstr>
      <vt:lpstr>  Ты заметил, что глаголы немного отличаются?</vt:lpstr>
      <vt:lpstr>Вот так это выглядит в таблице</vt:lpstr>
      <vt:lpstr>Проверим, как ты запомнил</vt:lpstr>
      <vt:lpstr>Презентация PowerPoint</vt:lpstr>
      <vt:lpstr>Теперь научимся задавать вопросы</vt:lpstr>
      <vt:lpstr>Попробуй сам</vt:lpstr>
      <vt:lpstr>Найди правильные предложения</vt:lpstr>
      <vt:lpstr>Презентация PowerPoint</vt:lpstr>
      <vt:lpstr>Чтобы сказать, что у тебя чего-то нет, тебе понадобится слово not</vt:lpstr>
      <vt:lpstr>Помоги слову not встать на свое место</vt:lpstr>
      <vt:lpstr>Еще ты можешь кратко отвечать на вопросы</vt:lpstr>
      <vt:lpstr>Презентация PowerPoint</vt:lpstr>
      <vt:lpstr>Источники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Страна Грамматика: глагол have got в настоящем времени</dc:title>
  <dc:creator>User</dc:creator>
  <cp:lastModifiedBy>мария</cp:lastModifiedBy>
  <cp:revision>20</cp:revision>
  <dcterms:created xsi:type="dcterms:W3CDTF">2012-10-17T14:40:39Z</dcterms:created>
  <dcterms:modified xsi:type="dcterms:W3CDTF">2012-12-07T18:21:23Z</dcterms:modified>
</cp:coreProperties>
</file>